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udiowide"/>
      <p:regular r:id="rId29"/>
    </p:embeddedFont>
    <p:embeddedFont>
      <p:font typeface="Raleway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hSS7TcXAW1DCNRFeqqhAjoHjgu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99A59F-3953-4363-B7CD-D4F6B812A8AE}">
  <a:tblStyle styleId="{AF99A59F-3953-4363-B7CD-D4F6B812A8A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udiowid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e4ddddeb2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8e4dddde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e4ddddeb2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8e4ddddeb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e4ddddeb2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8e4ddddeb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e4ddddeb2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8e4dddde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e4ddddeb2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8e4ddddeb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e4ddddeb2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8e4ddddeb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e4ddddeb2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8e4ddddeb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e4ddddeb2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8e4ddddeb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e4ddddeb2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8e4ddddeb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e4ddddeb2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8e4ddddeb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e4dddde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8e4dddde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e4ddddeb2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8e4ddddeb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e4ddddeb2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8e4ddddeb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3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3"/>
          <p:cNvSpPr txBox="1"/>
          <p:nvPr>
            <p:ph type="ctrTitle"/>
          </p:nvPr>
        </p:nvSpPr>
        <p:spPr>
          <a:xfrm>
            <a:off x="715050" y="949650"/>
            <a:ext cx="4297800" cy="283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subTitle"/>
          </p:nvPr>
        </p:nvSpPr>
        <p:spPr>
          <a:xfrm>
            <a:off x="715050" y="3784350"/>
            <a:ext cx="4297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2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3"/>
          <p:cNvSpPr txBox="1"/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4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4"/>
          <p:cNvSpPr txBox="1"/>
          <p:nvPr>
            <p:ph hasCustomPrompt="1" type="title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" name="Google Shape;83;p24"/>
          <p:cNvSpPr txBox="1"/>
          <p:nvPr>
            <p:ph idx="1" type="subTitle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6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flipH="1"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4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4"/>
          <p:cNvSpPr txBox="1"/>
          <p:nvPr>
            <p:ph type="title"/>
          </p:nvPr>
        </p:nvSpPr>
        <p:spPr>
          <a:xfrm>
            <a:off x="720000" y="756850"/>
            <a:ext cx="38406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720000" y="1253350"/>
            <a:ext cx="38406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6" name="Google Shape;16;p14"/>
          <p:cNvSpPr/>
          <p:nvPr>
            <p:ph idx="2" type="pic"/>
          </p:nvPr>
        </p:nvSpPr>
        <p:spPr>
          <a:xfrm>
            <a:off x="5156200" y="246450"/>
            <a:ext cx="3714600" cy="46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7920000" dist="57150">
              <a:schemeClr val="accent2">
                <a:alpha val="44313"/>
              </a:scheme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5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" type="subTitle"/>
          </p:nvPr>
        </p:nvSpPr>
        <p:spPr>
          <a:xfrm>
            <a:off x="719876" y="1811513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2" type="subTitle"/>
          </p:nvPr>
        </p:nvSpPr>
        <p:spPr>
          <a:xfrm>
            <a:off x="3342150" y="1811513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3" type="subTitle"/>
          </p:nvPr>
        </p:nvSpPr>
        <p:spPr>
          <a:xfrm>
            <a:off x="5964424" y="1811513"/>
            <a:ext cx="24597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4" type="subTitle"/>
          </p:nvPr>
        </p:nvSpPr>
        <p:spPr>
          <a:xfrm>
            <a:off x="719876" y="3552800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5" type="subTitle"/>
          </p:nvPr>
        </p:nvSpPr>
        <p:spPr>
          <a:xfrm>
            <a:off x="3342150" y="3552800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6" type="subTitle"/>
          </p:nvPr>
        </p:nvSpPr>
        <p:spPr>
          <a:xfrm>
            <a:off x="5964424" y="3552800"/>
            <a:ext cx="24597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7" type="subTitle"/>
          </p:nvPr>
        </p:nvSpPr>
        <p:spPr>
          <a:xfrm>
            <a:off x="719876" y="1526525"/>
            <a:ext cx="2459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" name="Google Shape;27;p15"/>
          <p:cNvSpPr txBox="1"/>
          <p:nvPr>
            <p:ph idx="8" type="subTitle"/>
          </p:nvPr>
        </p:nvSpPr>
        <p:spPr>
          <a:xfrm>
            <a:off x="3342150" y="1526525"/>
            <a:ext cx="2459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" name="Google Shape;28;p15"/>
          <p:cNvSpPr txBox="1"/>
          <p:nvPr>
            <p:ph idx="9" type="subTitle"/>
          </p:nvPr>
        </p:nvSpPr>
        <p:spPr>
          <a:xfrm>
            <a:off x="5964424" y="1526525"/>
            <a:ext cx="2459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" name="Google Shape;29;p15"/>
          <p:cNvSpPr txBox="1"/>
          <p:nvPr>
            <p:ph idx="13" type="subTitle"/>
          </p:nvPr>
        </p:nvSpPr>
        <p:spPr>
          <a:xfrm>
            <a:off x="719876" y="3263300"/>
            <a:ext cx="2459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4" type="subTitle"/>
          </p:nvPr>
        </p:nvSpPr>
        <p:spPr>
          <a:xfrm>
            <a:off x="3342300" y="3263300"/>
            <a:ext cx="2459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idx="15" type="subTitle"/>
          </p:nvPr>
        </p:nvSpPr>
        <p:spPr>
          <a:xfrm>
            <a:off x="5964724" y="3263300"/>
            <a:ext cx="2459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6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7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2" type="title"/>
          </p:nvPr>
        </p:nvSpPr>
        <p:spPr>
          <a:xfrm>
            <a:off x="719975" y="1728533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17"/>
          <p:cNvSpPr txBox="1"/>
          <p:nvPr>
            <p:ph idx="3" type="title"/>
          </p:nvPr>
        </p:nvSpPr>
        <p:spPr>
          <a:xfrm>
            <a:off x="719975" y="3161941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17"/>
          <p:cNvSpPr txBox="1"/>
          <p:nvPr>
            <p:ph idx="4" type="title"/>
          </p:nvPr>
        </p:nvSpPr>
        <p:spPr>
          <a:xfrm>
            <a:off x="3291900" y="1728533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17"/>
          <p:cNvSpPr txBox="1"/>
          <p:nvPr>
            <p:ph idx="5" type="title"/>
          </p:nvPr>
        </p:nvSpPr>
        <p:spPr>
          <a:xfrm>
            <a:off x="3291900" y="3161941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17"/>
          <p:cNvSpPr txBox="1"/>
          <p:nvPr>
            <p:ph idx="6" type="title"/>
          </p:nvPr>
        </p:nvSpPr>
        <p:spPr>
          <a:xfrm>
            <a:off x="5868700" y="1728533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17"/>
          <p:cNvSpPr txBox="1"/>
          <p:nvPr>
            <p:ph idx="7" type="title"/>
          </p:nvPr>
        </p:nvSpPr>
        <p:spPr>
          <a:xfrm>
            <a:off x="5868700" y="3161941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17"/>
          <p:cNvSpPr txBox="1"/>
          <p:nvPr>
            <p:ph idx="1" type="subTitle"/>
          </p:nvPr>
        </p:nvSpPr>
        <p:spPr>
          <a:xfrm>
            <a:off x="719975" y="2258075"/>
            <a:ext cx="256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5" name="Google Shape;45;p17"/>
          <p:cNvSpPr txBox="1"/>
          <p:nvPr>
            <p:ph idx="8" type="subTitle"/>
          </p:nvPr>
        </p:nvSpPr>
        <p:spPr>
          <a:xfrm>
            <a:off x="3291900" y="2258075"/>
            <a:ext cx="256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6" name="Google Shape;46;p17"/>
          <p:cNvSpPr txBox="1"/>
          <p:nvPr>
            <p:ph idx="9" type="subTitle"/>
          </p:nvPr>
        </p:nvSpPr>
        <p:spPr>
          <a:xfrm>
            <a:off x="5868700" y="2258075"/>
            <a:ext cx="256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7" name="Google Shape;47;p17"/>
          <p:cNvSpPr txBox="1"/>
          <p:nvPr>
            <p:ph idx="13" type="subTitle"/>
          </p:nvPr>
        </p:nvSpPr>
        <p:spPr>
          <a:xfrm>
            <a:off x="719975" y="3691550"/>
            <a:ext cx="256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8" name="Google Shape;48;p17"/>
          <p:cNvSpPr txBox="1"/>
          <p:nvPr>
            <p:ph idx="14" type="subTitle"/>
          </p:nvPr>
        </p:nvSpPr>
        <p:spPr>
          <a:xfrm>
            <a:off x="3294338" y="3691550"/>
            <a:ext cx="256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9" name="Google Shape;49;p17"/>
          <p:cNvSpPr txBox="1"/>
          <p:nvPr>
            <p:ph idx="15" type="subTitle"/>
          </p:nvPr>
        </p:nvSpPr>
        <p:spPr>
          <a:xfrm>
            <a:off x="5868700" y="3691550"/>
            <a:ext cx="256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8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" type="body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9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9"/>
          <p:cNvSpPr txBox="1"/>
          <p:nvPr>
            <p:ph idx="1" type="subTitle"/>
          </p:nvPr>
        </p:nvSpPr>
        <p:spPr>
          <a:xfrm>
            <a:off x="777238" y="2419350"/>
            <a:ext cx="3362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19"/>
          <p:cNvSpPr txBox="1"/>
          <p:nvPr>
            <p:ph idx="2" type="subTitle"/>
          </p:nvPr>
        </p:nvSpPr>
        <p:spPr>
          <a:xfrm>
            <a:off x="5004062" y="2419350"/>
            <a:ext cx="3362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" name="Google Shape;58;p19"/>
          <p:cNvSpPr txBox="1"/>
          <p:nvPr>
            <p:ph idx="3" type="subTitle"/>
          </p:nvPr>
        </p:nvSpPr>
        <p:spPr>
          <a:xfrm>
            <a:off x="777238" y="2800350"/>
            <a:ext cx="33627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4" type="subTitle"/>
          </p:nvPr>
        </p:nvSpPr>
        <p:spPr>
          <a:xfrm>
            <a:off x="5004062" y="2800350"/>
            <a:ext cx="33627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0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0"/>
          <p:cNvSpPr txBox="1"/>
          <p:nvPr>
            <p:ph type="title"/>
          </p:nvPr>
        </p:nvSpPr>
        <p:spPr>
          <a:xfrm>
            <a:off x="1458150" y="3936275"/>
            <a:ext cx="6227700" cy="64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20"/>
          <p:cNvSpPr txBox="1"/>
          <p:nvPr>
            <p:ph idx="1" type="subTitle"/>
          </p:nvPr>
        </p:nvSpPr>
        <p:spPr>
          <a:xfrm>
            <a:off x="1458150" y="2564675"/>
            <a:ext cx="6227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1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"/>
          <p:cNvSpPr txBox="1"/>
          <p:nvPr>
            <p:ph idx="1" type="subTitle"/>
          </p:nvPr>
        </p:nvSpPr>
        <p:spPr>
          <a:xfrm>
            <a:off x="715100" y="2463963"/>
            <a:ext cx="25188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21"/>
          <p:cNvSpPr txBox="1"/>
          <p:nvPr>
            <p:ph type="title"/>
          </p:nvPr>
        </p:nvSpPr>
        <p:spPr>
          <a:xfrm>
            <a:off x="715100" y="1500238"/>
            <a:ext cx="2518800" cy="101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21"/>
          <p:cNvSpPr/>
          <p:nvPr>
            <p:ph idx="2" type="pic"/>
          </p:nvPr>
        </p:nvSpPr>
        <p:spPr>
          <a:xfrm>
            <a:off x="7013970" y="215824"/>
            <a:ext cx="18648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49411"/>
              </a:schemeClr>
            </a:outerShdw>
          </a:effectLst>
        </p:spPr>
      </p:sp>
      <p:sp>
        <p:nvSpPr>
          <p:cNvPr id="70" name="Google Shape;70;p21"/>
          <p:cNvSpPr/>
          <p:nvPr>
            <p:ph idx="3" type="pic"/>
          </p:nvPr>
        </p:nvSpPr>
        <p:spPr>
          <a:xfrm>
            <a:off x="3960975" y="215824"/>
            <a:ext cx="29082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49411"/>
              </a:schemeClr>
            </a:outerShdw>
          </a:effectLst>
        </p:spPr>
      </p:sp>
      <p:sp>
        <p:nvSpPr>
          <p:cNvPr id="71" name="Google Shape;71;p21"/>
          <p:cNvSpPr/>
          <p:nvPr>
            <p:ph idx="4" type="pic"/>
          </p:nvPr>
        </p:nvSpPr>
        <p:spPr>
          <a:xfrm>
            <a:off x="3960970" y="2640776"/>
            <a:ext cx="18648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49411"/>
              </a:schemeClr>
            </a:outerShdw>
          </a:effectLst>
        </p:spPr>
      </p:sp>
      <p:sp>
        <p:nvSpPr>
          <p:cNvPr id="72" name="Google Shape;72;p21"/>
          <p:cNvSpPr/>
          <p:nvPr>
            <p:ph idx="5" type="pic"/>
          </p:nvPr>
        </p:nvSpPr>
        <p:spPr>
          <a:xfrm>
            <a:off x="5970575" y="2640776"/>
            <a:ext cx="29082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49411"/>
              </a:scheme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b="0" i="0" sz="3000" u="none" cap="none" strike="noStrik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b="0" i="0" sz="3000" u="none" cap="none" strike="noStrik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b="0" i="0" sz="3000" u="none" cap="none" strike="noStrik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b="0" i="0" sz="3000" u="none" cap="none" strike="noStrik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b="0" i="0" sz="3000" u="none" cap="none" strike="noStrik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b="0" i="0" sz="3000" u="none" cap="none" strike="noStrik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b="0" i="0" sz="3000" u="none" cap="none" strike="noStrik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b="0" i="0" sz="3000" u="none" cap="none" strike="noStrik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b="0" i="0" sz="3000" u="none" cap="none" strike="noStrik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1.jpg"/><Relationship Id="rId5" Type="http://schemas.openxmlformats.org/officeDocument/2006/relationships/image" Target="../media/image23.jpg"/><Relationship Id="rId6" Type="http://schemas.openxmlformats.org/officeDocument/2006/relationships/image" Target="../media/image19.jpg"/><Relationship Id="rId7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5.jpg"/><Relationship Id="rId5" Type="http://schemas.openxmlformats.org/officeDocument/2006/relationships/image" Target="../media/image22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8.jpg"/><Relationship Id="rId6" Type="http://schemas.openxmlformats.org/officeDocument/2006/relationships/image" Target="../media/image13.jp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715050" y="949650"/>
            <a:ext cx="4297800" cy="2120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PROYECTO DRIVETAIL </a:t>
            </a:r>
            <a:r>
              <a:rPr lang="en" sz="1800">
                <a:solidFill>
                  <a:schemeClr val="dk1"/>
                </a:solidFill>
              </a:rPr>
              <a:t>Plataforma digital para trazabilidad técnica automotriz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715050" y="3220585"/>
            <a:ext cx="4297800" cy="8564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200"/>
              <a:t>Integrantes: </a:t>
            </a:r>
            <a:r>
              <a:rPr lang="en" sz="1200"/>
              <a:t>Tomás Yáñez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                        Anthony Flores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                        Zaida König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                        Johanna Hernández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825" y="464625"/>
            <a:ext cx="2584525" cy="4214252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4313"/>
              </a:schemeClr>
            </a:outerShdw>
          </a:effectLst>
        </p:spPr>
      </p:pic>
      <p:sp>
        <p:nvSpPr>
          <p:cNvPr id="95" name="Google Shape;95;p1"/>
          <p:cNvSpPr txBox="1"/>
          <p:nvPr/>
        </p:nvSpPr>
        <p:spPr>
          <a:xfrm>
            <a:off x="577950" y="4193850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Institución: 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Duoc UC – Sede Plaza Vespucio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Asignatura: 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PTY4614 – Proyecto de Título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 b="0" l="0" r="20436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/>
          <p:nvPr>
            <p:ph type="title"/>
          </p:nvPr>
        </p:nvSpPr>
        <p:spPr>
          <a:xfrm>
            <a:off x="1339550" y="2081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Requisitos Funcionales</a:t>
            </a:r>
            <a:endParaRPr/>
          </a:p>
        </p:txBody>
      </p:sp>
      <p:graphicFrame>
        <p:nvGraphicFramePr>
          <p:cNvPr id="167" name="Google Shape;167;p7"/>
          <p:cNvGraphicFramePr/>
          <p:nvPr/>
        </p:nvGraphicFramePr>
        <p:xfrm>
          <a:off x="848600" y="84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{AF99A59F-3953-4363-B7CD-D4F6B812A8AE}</a:tableStyleId>
              </a:tblPr>
              <a:tblGrid>
                <a:gridCol w="2374875"/>
                <a:gridCol w="4978400"/>
              </a:tblGrid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RF01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login seguro con roles diferenciados.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RF02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Actualizar perfiles y asignar permisos según rol.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RF03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Mostrar catálogo con detalles de precio y duración.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RF04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Reservar fecha y hora disponibles.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RF05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Verificar en tiempo real técnicos y horarios.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RF06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Administrador aprueba o rechaza reservas.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RF07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Técnicos ingresan diagnósticos y reparaciones.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RF08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Almacenar historial completo consultable.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RF09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 de stock con alertas de reposición.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RF10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Enviar confirmaciones y recordatorios automáticos.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RF11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Generar reportes de reservas, servicios e inventario.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RF12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consulta segura de historiales técnicos.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8" name="Google Shape;168;p7"/>
          <p:cNvPicPr preferRelativeResize="0"/>
          <p:nvPr/>
        </p:nvPicPr>
        <p:blipFill rotWithShape="1">
          <a:blip r:embed="rId3">
            <a:alphaModFix/>
          </a:blip>
          <a:srcRect b="0" l="0" r="20436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e4ddddeb2_0_15"/>
          <p:cNvSpPr txBox="1"/>
          <p:nvPr>
            <p:ph type="title"/>
          </p:nvPr>
        </p:nvSpPr>
        <p:spPr>
          <a:xfrm>
            <a:off x="1631800" y="30475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Reaquisitos no funcionales</a:t>
            </a:r>
            <a:endParaRPr/>
          </a:p>
        </p:txBody>
      </p:sp>
      <p:graphicFrame>
        <p:nvGraphicFramePr>
          <p:cNvPr id="174" name="Google Shape;174;g38e4ddddeb2_0_15"/>
          <p:cNvGraphicFramePr/>
          <p:nvPr/>
        </p:nvGraphicFramePr>
        <p:xfrm>
          <a:off x="614775" y="117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{AF99A59F-3953-4363-B7CD-D4F6B812A8AE}</a:tableStyleId>
              </a:tblPr>
              <a:tblGrid>
                <a:gridCol w="1438875"/>
                <a:gridCol w="3132575"/>
                <a:gridCol w="3132575"/>
              </a:tblGrid>
              <a:tr h="36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Requisito No Funcional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Criterio de Aceptación</a:t>
                      </a:r>
                      <a:endParaRPr b="1"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Respuestas críticas &lt; 2s.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Disponibilidad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Uptime ≥ 99% mensual.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RNF03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Escalabilidad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Soportar más usuarios concurrentes sin degradación.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RNF04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Seguridad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JWT + TLS + control de accesos por rol.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RNF05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Usabilidad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Interfaz intuitiva y responsive.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RNF06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Accesibilidad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Cumplir WCAG 2.1 AA.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RNF07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Mantenibilidad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Código modular validado con SonarQube/ESLint.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RNF08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Portabilidad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Despliegue en GCP y empaquetado Docker.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RNF09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Trazabilidad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Requisitos vinculados a historias y checklists de sprints.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5" name="Google Shape;175;g38e4ddddeb2_0_15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>
            <p:ph type="title"/>
          </p:nvPr>
        </p:nvSpPr>
        <p:spPr>
          <a:xfrm>
            <a:off x="1678550" y="2081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Arquitectura del sistema</a:t>
            </a:r>
            <a:endParaRPr/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0" r="20436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 title="arquitectur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200" y="886475"/>
            <a:ext cx="4199357" cy="40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e4ddddeb2_0_44"/>
          <p:cNvSpPr txBox="1"/>
          <p:nvPr>
            <p:ph type="title"/>
          </p:nvPr>
        </p:nvSpPr>
        <p:spPr>
          <a:xfrm>
            <a:off x="1339550" y="2081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RBS - Riesgos del proyecto</a:t>
            </a:r>
            <a:endParaRPr/>
          </a:p>
        </p:txBody>
      </p:sp>
      <p:graphicFrame>
        <p:nvGraphicFramePr>
          <p:cNvPr id="188" name="Google Shape;188;g38e4ddddeb2_0_44"/>
          <p:cNvGraphicFramePr/>
          <p:nvPr/>
        </p:nvGraphicFramePr>
        <p:xfrm>
          <a:off x="1602575" y="64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{AF99A59F-3953-4363-B7CD-D4F6B812A8AE}</a:tableStyleId>
              </a:tblPr>
              <a:tblGrid>
                <a:gridCol w="1918050"/>
                <a:gridCol w="4020775"/>
              </a:tblGrid>
              <a:tr h="245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Riesgos Técnicos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compatibilidad de plataforma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rendimiento de la aplicación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seguridad de datos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obsolescencia tecnnológica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interrupción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servidor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bases de datos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Riesgos Externos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Riesgo de desastre natural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Riesgo por corte de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energía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Riesgo de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interrupción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la conectividad a internet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legales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licencias y permisos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9" name="Google Shape;189;g38e4ddddeb2_0_44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e4ddddeb2_0_60"/>
          <p:cNvSpPr txBox="1"/>
          <p:nvPr>
            <p:ph type="title"/>
          </p:nvPr>
        </p:nvSpPr>
        <p:spPr>
          <a:xfrm>
            <a:off x="1339550" y="2081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RBS - Riesgos del proyecto</a:t>
            </a:r>
            <a:endParaRPr/>
          </a:p>
        </p:txBody>
      </p:sp>
      <p:graphicFrame>
        <p:nvGraphicFramePr>
          <p:cNvPr id="195" name="Google Shape;195;g38e4ddddeb2_0_60"/>
          <p:cNvGraphicFramePr/>
          <p:nvPr/>
        </p:nvGraphicFramePr>
        <p:xfrm>
          <a:off x="1532425" y="140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{AF99A59F-3953-4363-B7CD-D4F6B812A8AE}</a:tableStyleId>
              </a:tblPr>
              <a:tblGrid>
                <a:gridCol w="1918050"/>
                <a:gridCol w="4020775"/>
              </a:tblGrid>
              <a:tr h="245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Riesgos de Negocio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cambios en la Demanda del Mercado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Competencia Intensa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Caja y Flujos de Efectivo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Riesgos de Gestión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Gestión de Alcance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para Cumplir Cronograma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Problemas de Comunicación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6" name="Google Shape;196;g38e4ddddeb2_0_60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e4ddddeb2_0_66"/>
          <p:cNvSpPr txBox="1"/>
          <p:nvPr>
            <p:ph type="title"/>
          </p:nvPr>
        </p:nvSpPr>
        <p:spPr>
          <a:xfrm>
            <a:off x="1924025" y="105438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Product Backlog</a:t>
            </a:r>
            <a:endParaRPr/>
          </a:p>
        </p:txBody>
      </p:sp>
      <p:graphicFrame>
        <p:nvGraphicFramePr>
          <p:cNvPr id="202" name="Google Shape;202;g38e4ddddeb2_0_66"/>
          <p:cNvGraphicFramePr/>
          <p:nvPr/>
        </p:nvGraphicFramePr>
        <p:xfrm>
          <a:off x="117975" y="104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{AF99A59F-3953-4363-B7CD-D4F6B812A8AE}</a:tableStyleId>
              </a:tblPr>
              <a:tblGrid>
                <a:gridCol w="1718925"/>
                <a:gridCol w="3603325"/>
                <a:gridCol w="3603325"/>
              </a:tblGrid>
              <a:tr h="27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 Épica</a:t>
                      </a:r>
                      <a:endParaRPr b="1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de la Épica/Funcionalidad</a:t>
                      </a:r>
                      <a:endParaRPr b="1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Breve</a:t>
                      </a:r>
                      <a:endParaRPr b="1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EP-01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 de Reservaciones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a los clientes reservar un servicio en una fecha y hora específicas.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0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EP-02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 de Servicios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a los Admins crear, editar y eliminar los servicios que ofrece el taller.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EP-03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Autenticación de Usuarios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que los usuarios se registren, inicien sesión y recuperen su contraseña.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EP-04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Visualización de Trabajos Realizados(Portafolio)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que los usuarios vean los servicios y los trabajos realizados (portafolio).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EP-05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Mensajería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 de comunicación entre clientes y administradores.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EP-06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Catálogo de Productos (E-commerce)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a los Admins gestionar un inventario de productos para la venta.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EP-07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 de Trabajos (Interno)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a los Admins asignar trabajos a operarios y que estos gestionen su estado.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3" name="Google Shape;203;g38e4ddddeb2_0_66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e4ddddeb2_0_73"/>
          <p:cNvSpPr txBox="1"/>
          <p:nvPr>
            <p:ph type="title"/>
          </p:nvPr>
        </p:nvSpPr>
        <p:spPr>
          <a:xfrm>
            <a:off x="2076000" y="2081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Product Backlog</a:t>
            </a:r>
            <a:endParaRPr/>
          </a:p>
        </p:txBody>
      </p:sp>
      <p:graphicFrame>
        <p:nvGraphicFramePr>
          <p:cNvPr id="209" name="Google Shape;209;g38e4ddddeb2_0_73"/>
          <p:cNvGraphicFramePr/>
          <p:nvPr/>
        </p:nvGraphicFramePr>
        <p:xfrm>
          <a:off x="117975" y="104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{AF99A59F-3953-4363-B7CD-D4F6B812A8AE}</a:tableStyleId>
              </a:tblPr>
              <a:tblGrid>
                <a:gridCol w="1718925"/>
                <a:gridCol w="3603325"/>
                <a:gridCol w="3603325"/>
              </a:tblGrid>
              <a:tr h="27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 Épica</a:t>
                      </a:r>
                      <a:endParaRPr b="1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 de la Épica/Funcionalidad</a:t>
                      </a:r>
                      <a:endParaRPr b="1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Breve</a:t>
                      </a:r>
                      <a:endParaRPr b="1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EP-08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 de Perfiles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a los usuarios (Cliente, Admin, Operario) ver y editar su información personal.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EP-09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Carrito de Compras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Funcionalidad para que los clientes agreguen productos a un carrito y lo gestionen.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EP-10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Pasarela de Pagos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Integración con un proveedor de pagos para completar la compra de productos.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EP-11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Historial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a los usuarios ver su historial de compras, servicios y trabajos realizados.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EP-12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 de Notificaciones Push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Enviar notificaciones a los usuarios sobre eventos importantes (reserva confirmada, etc.).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EP-13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Implementacion de Integraciones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Proceso de implementación de integración de frontend y backend de produccion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EP-14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Estabilización y pruebas UAT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Proceso de resolucion de bugs, refactorización de código, optimizacion de rendimiento y test de aceptación de usuario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0" name="Google Shape;210;g38e4ddddeb2_0_73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Competencias activadas</a:t>
            </a:r>
            <a:endParaRPr/>
          </a:p>
        </p:txBody>
      </p:sp>
      <p:sp>
        <p:nvSpPr>
          <p:cNvPr id="216" name="Google Shape;216;p9"/>
          <p:cNvSpPr txBox="1"/>
          <p:nvPr>
            <p:ph idx="1" type="subTitle"/>
          </p:nvPr>
        </p:nvSpPr>
        <p:spPr>
          <a:xfrm>
            <a:off x="1217985" y="2665831"/>
            <a:ext cx="6163389" cy="199629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/>
              <a:t>•Diseño de soluciones digitales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/>
              <a:t>•Validación técnica y QA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/>
              <a:t>•Redacción institucional y trazabilidad documental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/>
              <a:t>•Trabajo colaborativo y planificación académica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3470047" y="1641513"/>
            <a:ext cx="1300258" cy="1024318"/>
          </a:xfrm>
          <a:custGeom>
            <a:rect b="b" l="l" r="r" t="t"/>
            <a:pathLst>
              <a:path extrusionOk="0" h="611257" w="773883">
                <a:moveTo>
                  <a:pt x="202040" y="44784"/>
                </a:moveTo>
                <a:lnTo>
                  <a:pt x="266679" y="44784"/>
                </a:lnTo>
                <a:cubicBezTo>
                  <a:pt x="272944" y="44784"/>
                  <a:pt x="278016" y="49888"/>
                  <a:pt x="278016" y="56120"/>
                </a:cubicBezTo>
                <a:lnTo>
                  <a:pt x="278016" y="156726"/>
                </a:lnTo>
                <a:cubicBezTo>
                  <a:pt x="278016" y="163024"/>
                  <a:pt x="272911" y="168063"/>
                  <a:pt x="266679" y="168063"/>
                </a:cubicBezTo>
                <a:lnTo>
                  <a:pt x="202040" y="168063"/>
                </a:lnTo>
                <a:cubicBezTo>
                  <a:pt x="195775" y="168063"/>
                  <a:pt x="190736" y="163024"/>
                  <a:pt x="190736" y="156726"/>
                </a:cubicBezTo>
                <a:lnTo>
                  <a:pt x="190736" y="56120"/>
                </a:lnTo>
                <a:cubicBezTo>
                  <a:pt x="190736" y="49855"/>
                  <a:pt x="195775" y="44784"/>
                  <a:pt x="202040" y="44784"/>
                </a:cubicBezTo>
                <a:lnTo>
                  <a:pt x="202040" y="44784"/>
                </a:lnTo>
                <a:close/>
                <a:moveTo>
                  <a:pt x="751210" y="322170"/>
                </a:moveTo>
                <a:lnTo>
                  <a:pt x="721609" y="322170"/>
                </a:lnTo>
                <a:cubicBezTo>
                  <a:pt x="719222" y="336357"/>
                  <a:pt x="712393" y="349053"/>
                  <a:pt x="702681" y="358799"/>
                </a:cubicBezTo>
                <a:cubicBezTo>
                  <a:pt x="690383" y="371064"/>
                  <a:pt x="673477" y="378688"/>
                  <a:pt x="654715" y="378688"/>
                </a:cubicBezTo>
                <a:cubicBezTo>
                  <a:pt x="635953" y="378688"/>
                  <a:pt x="619014" y="371064"/>
                  <a:pt x="606782" y="358799"/>
                </a:cubicBezTo>
                <a:cubicBezTo>
                  <a:pt x="594484" y="346501"/>
                  <a:pt x="586893" y="329529"/>
                  <a:pt x="586893" y="310800"/>
                </a:cubicBezTo>
                <a:cubicBezTo>
                  <a:pt x="586893" y="292071"/>
                  <a:pt x="594484" y="275099"/>
                  <a:pt x="606782" y="262867"/>
                </a:cubicBezTo>
                <a:cubicBezTo>
                  <a:pt x="619047" y="250569"/>
                  <a:pt x="636019" y="242978"/>
                  <a:pt x="654715" y="242978"/>
                </a:cubicBezTo>
                <a:cubicBezTo>
                  <a:pt x="673411" y="242978"/>
                  <a:pt x="690383" y="250569"/>
                  <a:pt x="702681" y="262867"/>
                </a:cubicBezTo>
                <a:cubicBezTo>
                  <a:pt x="712427" y="272580"/>
                  <a:pt x="719222" y="285276"/>
                  <a:pt x="721609" y="299496"/>
                </a:cubicBezTo>
                <a:lnTo>
                  <a:pt x="751210" y="299496"/>
                </a:lnTo>
                <a:lnTo>
                  <a:pt x="751210" y="145787"/>
                </a:lnTo>
                <a:cubicBezTo>
                  <a:pt x="751210" y="138063"/>
                  <a:pt x="748094" y="131102"/>
                  <a:pt x="742989" y="126030"/>
                </a:cubicBezTo>
                <a:cubicBezTo>
                  <a:pt x="737951" y="120926"/>
                  <a:pt x="730890" y="117810"/>
                  <a:pt x="723233" y="117810"/>
                </a:cubicBezTo>
                <a:lnTo>
                  <a:pt x="697012" y="117810"/>
                </a:lnTo>
                <a:lnTo>
                  <a:pt x="697012" y="178007"/>
                </a:lnTo>
                <a:cubicBezTo>
                  <a:pt x="697012" y="187587"/>
                  <a:pt x="693068" y="196338"/>
                  <a:pt x="686770" y="202670"/>
                </a:cubicBezTo>
                <a:cubicBezTo>
                  <a:pt x="680438" y="208968"/>
                  <a:pt x="671687" y="212912"/>
                  <a:pt x="662107" y="212912"/>
                </a:cubicBezTo>
                <a:lnTo>
                  <a:pt x="632771" y="212912"/>
                </a:lnTo>
                <a:cubicBezTo>
                  <a:pt x="626506" y="212912"/>
                  <a:pt x="621467" y="207841"/>
                  <a:pt x="621467" y="201543"/>
                </a:cubicBezTo>
                <a:cubicBezTo>
                  <a:pt x="621467" y="195244"/>
                  <a:pt x="626506" y="190239"/>
                  <a:pt x="632771" y="190239"/>
                </a:cubicBezTo>
                <a:lnTo>
                  <a:pt x="662107" y="190239"/>
                </a:lnTo>
                <a:cubicBezTo>
                  <a:pt x="665455" y="190239"/>
                  <a:pt x="668538" y="188880"/>
                  <a:pt x="670759" y="186626"/>
                </a:cubicBezTo>
                <a:cubicBezTo>
                  <a:pt x="672980" y="184405"/>
                  <a:pt x="674372" y="181322"/>
                  <a:pt x="674372" y="177974"/>
                </a:cubicBezTo>
                <a:lnTo>
                  <a:pt x="674372" y="34905"/>
                </a:lnTo>
                <a:cubicBezTo>
                  <a:pt x="674372" y="31557"/>
                  <a:pt x="673013" y="28475"/>
                  <a:pt x="670759" y="26254"/>
                </a:cubicBezTo>
                <a:cubicBezTo>
                  <a:pt x="668538" y="24066"/>
                  <a:pt x="665455" y="22640"/>
                  <a:pt x="662107" y="22640"/>
                </a:cubicBezTo>
                <a:lnTo>
                  <a:pt x="261740" y="22640"/>
                </a:lnTo>
                <a:cubicBezTo>
                  <a:pt x="255442" y="22640"/>
                  <a:pt x="250370" y="17602"/>
                  <a:pt x="250370" y="11337"/>
                </a:cubicBezTo>
                <a:cubicBezTo>
                  <a:pt x="250370" y="5072"/>
                  <a:pt x="255442" y="0"/>
                  <a:pt x="261740" y="0"/>
                </a:cubicBezTo>
                <a:lnTo>
                  <a:pt x="662107" y="0"/>
                </a:lnTo>
                <a:cubicBezTo>
                  <a:pt x="671720" y="0"/>
                  <a:pt x="680438" y="3945"/>
                  <a:pt x="686770" y="10243"/>
                </a:cubicBezTo>
                <a:cubicBezTo>
                  <a:pt x="693068" y="16574"/>
                  <a:pt x="697012" y="25325"/>
                  <a:pt x="697012" y="34905"/>
                </a:cubicBezTo>
                <a:lnTo>
                  <a:pt x="697012" y="95136"/>
                </a:lnTo>
                <a:lnTo>
                  <a:pt x="723233" y="95136"/>
                </a:lnTo>
                <a:cubicBezTo>
                  <a:pt x="737188" y="95136"/>
                  <a:pt x="749851" y="100804"/>
                  <a:pt x="759000" y="110020"/>
                </a:cubicBezTo>
                <a:cubicBezTo>
                  <a:pt x="768182" y="119169"/>
                  <a:pt x="773884" y="131831"/>
                  <a:pt x="773884" y="145787"/>
                </a:cubicBezTo>
                <a:lnTo>
                  <a:pt x="773884" y="461194"/>
                </a:lnTo>
                <a:cubicBezTo>
                  <a:pt x="773884" y="475150"/>
                  <a:pt x="768182" y="487813"/>
                  <a:pt x="759000" y="496962"/>
                </a:cubicBezTo>
                <a:cubicBezTo>
                  <a:pt x="749851" y="506177"/>
                  <a:pt x="737188" y="511878"/>
                  <a:pt x="723233" y="511878"/>
                </a:cubicBezTo>
                <a:lnTo>
                  <a:pt x="697012" y="511878"/>
                </a:lnTo>
                <a:lnTo>
                  <a:pt x="697012" y="527359"/>
                </a:lnTo>
                <a:cubicBezTo>
                  <a:pt x="697012" y="536541"/>
                  <a:pt x="693300" y="544828"/>
                  <a:pt x="687234" y="550828"/>
                </a:cubicBezTo>
                <a:cubicBezTo>
                  <a:pt x="681234" y="556861"/>
                  <a:pt x="672914" y="560607"/>
                  <a:pt x="663798" y="560607"/>
                </a:cubicBezTo>
                <a:lnTo>
                  <a:pt x="635356" y="560607"/>
                </a:lnTo>
                <a:cubicBezTo>
                  <a:pt x="633036" y="573170"/>
                  <a:pt x="626970" y="584374"/>
                  <a:pt x="618252" y="593092"/>
                </a:cubicBezTo>
                <a:cubicBezTo>
                  <a:pt x="607014" y="604263"/>
                  <a:pt x="591567" y="611224"/>
                  <a:pt x="574463" y="611224"/>
                </a:cubicBezTo>
                <a:cubicBezTo>
                  <a:pt x="557358" y="611224"/>
                  <a:pt x="541845" y="604296"/>
                  <a:pt x="530640" y="593092"/>
                </a:cubicBezTo>
                <a:cubicBezTo>
                  <a:pt x="521989" y="584407"/>
                  <a:pt x="515856" y="573170"/>
                  <a:pt x="513536" y="560607"/>
                </a:cubicBezTo>
                <a:lnTo>
                  <a:pt x="412599" y="560607"/>
                </a:lnTo>
                <a:cubicBezTo>
                  <a:pt x="406334" y="560607"/>
                  <a:pt x="401295" y="555502"/>
                  <a:pt x="401295" y="549270"/>
                </a:cubicBezTo>
                <a:cubicBezTo>
                  <a:pt x="401295" y="543038"/>
                  <a:pt x="406334" y="537966"/>
                  <a:pt x="412599" y="537966"/>
                </a:cubicBezTo>
                <a:lnTo>
                  <a:pt x="513536" y="537966"/>
                </a:lnTo>
                <a:cubicBezTo>
                  <a:pt x="515856" y="525403"/>
                  <a:pt x="521989" y="514132"/>
                  <a:pt x="530640" y="505481"/>
                </a:cubicBezTo>
                <a:cubicBezTo>
                  <a:pt x="541878" y="494243"/>
                  <a:pt x="557325" y="487315"/>
                  <a:pt x="574463" y="487315"/>
                </a:cubicBezTo>
                <a:cubicBezTo>
                  <a:pt x="591600" y="487315"/>
                  <a:pt x="607014" y="494243"/>
                  <a:pt x="618252" y="505481"/>
                </a:cubicBezTo>
                <a:cubicBezTo>
                  <a:pt x="626937" y="514132"/>
                  <a:pt x="633036" y="525403"/>
                  <a:pt x="635356" y="537966"/>
                </a:cubicBezTo>
                <a:lnTo>
                  <a:pt x="663798" y="537966"/>
                </a:lnTo>
                <a:cubicBezTo>
                  <a:pt x="666682" y="537966"/>
                  <a:pt x="669334" y="536773"/>
                  <a:pt x="671223" y="534850"/>
                </a:cubicBezTo>
                <a:cubicBezTo>
                  <a:pt x="673146" y="532928"/>
                  <a:pt x="674339" y="530309"/>
                  <a:pt x="674339" y="527392"/>
                </a:cubicBezTo>
                <a:lnTo>
                  <a:pt x="674339" y="490464"/>
                </a:lnTo>
                <a:lnTo>
                  <a:pt x="674372" y="490464"/>
                </a:lnTo>
                <a:cubicBezTo>
                  <a:pt x="674372" y="483105"/>
                  <a:pt x="649345" y="472829"/>
                  <a:pt x="619246" y="463813"/>
                </a:cubicBezTo>
                <a:cubicBezTo>
                  <a:pt x="589910" y="455062"/>
                  <a:pt x="556364" y="448830"/>
                  <a:pt x="533325" y="447405"/>
                </a:cubicBezTo>
                <a:cubicBezTo>
                  <a:pt x="531569" y="452476"/>
                  <a:pt x="528652" y="456951"/>
                  <a:pt x="524972" y="460697"/>
                </a:cubicBezTo>
                <a:cubicBezTo>
                  <a:pt x="518574" y="467095"/>
                  <a:pt x="509757" y="471006"/>
                  <a:pt x="500044" y="471006"/>
                </a:cubicBezTo>
                <a:lnTo>
                  <a:pt x="166869" y="471006"/>
                </a:lnTo>
                <a:cubicBezTo>
                  <a:pt x="157190" y="471006"/>
                  <a:pt x="148339" y="467062"/>
                  <a:pt x="141975" y="460697"/>
                </a:cubicBezTo>
                <a:cubicBezTo>
                  <a:pt x="138196" y="456918"/>
                  <a:pt x="135246" y="452244"/>
                  <a:pt x="133489" y="447106"/>
                </a:cubicBezTo>
                <a:lnTo>
                  <a:pt x="118307" y="447106"/>
                </a:lnTo>
                <a:cubicBezTo>
                  <a:pt x="112904" y="447106"/>
                  <a:pt x="108893" y="449592"/>
                  <a:pt x="106009" y="453206"/>
                </a:cubicBezTo>
                <a:cubicBezTo>
                  <a:pt x="101600" y="458775"/>
                  <a:pt x="99578" y="466830"/>
                  <a:pt x="99578" y="473724"/>
                </a:cubicBezTo>
                <a:lnTo>
                  <a:pt x="99578" y="527425"/>
                </a:lnTo>
                <a:cubicBezTo>
                  <a:pt x="99578" y="533259"/>
                  <a:pt x="104285" y="537999"/>
                  <a:pt x="110119" y="537999"/>
                </a:cubicBezTo>
                <a:lnTo>
                  <a:pt x="129279" y="537999"/>
                </a:lnTo>
                <a:cubicBezTo>
                  <a:pt x="131599" y="525436"/>
                  <a:pt x="137732" y="514166"/>
                  <a:pt x="146384" y="505514"/>
                </a:cubicBezTo>
                <a:cubicBezTo>
                  <a:pt x="157621" y="494276"/>
                  <a:pt x="173101" y="487348"/>
                  <a:pt x="190206" y="487348"/>
                </a:cubicBezTo>
                <a:cubicBezTo>
                  <a:pt x="207310" y="487348"/>
                  <a:pt x="222824" y="494276"/>
                  <a:pt x="233995" y="505514"/>
                </a:cubicBezTo>
                <a:cubicBezTo>
                  <a:pt x="242680" y="514166"/>
                  <a:pt x="248779" y="525436"/>
                  <a:pt x="251133" y="537999"/>
                </a:cubicBezTo>
                <a:lnTo>
                  <a:pt x="361285" y="537999"/>
                </a:lnTo>
                <a:cubicBezTo>
                  <a:pt x="367550" y="537999"/>
                  <a:pt x="372622" y="543038"/>
                  <a:pt x="372622" y="549303"/>
                </a:cubicBezTo>
                <a:cubicBezTo>
                  <a:pt x="372622" y="555568"/>
                  <a:pt x="367517" y="560640"/>
                  <a:pt x="361285" y="560640"/>
                </a:cubicBezTo>
                <a:lnTo>
                  <a:pt x="251133" y="560640"/>
                </a:lnTo>
                <a:cubicBezTo>
                  <a:pt x="248779" y="573203"/>
                  <a:pt x="242680" y="584407"/>
                  <a:pt x="233995" y="593125"/>
                </a:cubicBezTo>
                <a:cubicBezTo>
                  <a:pt x="222824" y="604296"/>
                  <a:pt x="207310" y="611257"/>
                  <a:pt x="190206" y="611257"/>
                </a:cubicBezTo>
                <a:cubicBezTo>
                  <a:pt x="173101" y="611257"/>
                  <a:pt x="157588" y="604329"/>
                  <a:pt x="146384" y="593125"/>
                </a:cubicBezTo>
                <a:cubicBezTo>
                  <a:pt x="137732" y="584440"/>
                  <a:pt x="131599" y="573203"/>
                  <a:pt x="129279" y="560640"/>
                </a:cubicBezTo>
                <a:lnTo>
                  <a:pt x="110119" y="560640"/>
                </a:lnTo>
                <a:cubicBezTo>
                  <a:pt x="91821" y="560640"/>
                  <a:pt x="76871" y="545690"/>
                  <a:pt x="76871" y="527392"/>
                </a:cubicBezTo>
                <a:lnTo>
                  <a:pt x="76871" y="511911"/>
                </a:lnTo>
                <a:lnTo>
                  <a:pt x="50651" y="511911"/>
                </a:lnTo>
                <a:cubicBezTo>
                  <a:pt x="36728" y="511911"/>
                  <a:pt x="24033" y="506210"/>
                  <a:pt x="14884" y="496995"/>
                </a:cubicBezTo>
                <a:cubicBezTo>
                  <a:pt x="5702" y="487813"/>
                  <a:pt x="0" y="475183"/>
                  <a:pt x="0" y="461227"/>
                </a:cubicBezTo>
                <a:lnTo>
                  <a:pt x="0" y="145787"/>
                </a:lnTo>
                <a:cubicBezTo>
                  <a:pt x="0" y="131831"/>
                  <a:pt x="5702" y="119169"/>
                  <a:pt x="14884" y="110020"/>
                </a:cubicBezTo>
                <a:cubicBezTo>
                  <a:pt x="24033" y="100804"/>
                  <a:pt x="36728" y="95136"/>
                  <a:pt x="50651" y="95136"/>
                </a:cubicBezTo>
                <a:lnTo>
                  <a:pt x="76871" y="95136"/>
                </a:lnTo>
                <a:lnTo>
                  <a:pt x="76871" y="75015"/>
                </a:lnTo>
                <a:cubicBezTo>
                  <a:pt x="76871" y="64706"/>
                  <a:pt x="81114" y="55292"/>
                  <a:pt x="87910" y="48496"/>
                </a:cubicBezTo>
                <a:cubicBezTo>
                  <a:pt x="94672" y="41701"/>
                  <a:pt x="104053" y="37491"/>
                  <a:pt x="114428" y="37491"/>
                </a:cubicBezTo>
                <a:lnTo>
                  <a:pt x="146052" y="37491"/>
                </a:lnTo>
                <a:lnTo>
                  <a:pt x="146052" y="34905"/>
                </a:lnTo>
                <a:cubicBezTo>
                  <a:pt x="146052" y="25292"/>
                  <a:pt x="149997" y="16574"/>
                  <a:pt x="156295" y="10243"/>
                </a:cubicBezTo>
                <a:cubicBezTo>
                  <a:pt x="162626" y="3945"/>
                  <a:pt x="171377" y="0"/>
                  <a:pt x="180957" y="0"/>
                </a:cubicBezTo>
                <a:lnTo>
                  <a:pt x="210294" y="0"/>
                </a:lnTo>
                <a:cubicBezTo>
                  <a:pt x="216559" y="0"/>
                  <a:pt x="221631" y="5105"/>
                  <a:pt x="221631" y="11337"/>
                </a:cubicBezTo>
                <a:cubicBezTo>
                  <a:pt x="221631" y="17569"/>
                  <a:pt x="216526" y="22640"/>
                  <a:pt x="210294" y="22640"/>
                </a:cubicBezTo>
                <a:lnTo>
                  <a:pt x="180957" y="22640"/>
                </a:lnTo>
                <a:cubicBezTo>
                  <a:pt x="177609" y="22640"/>
                  <a:pt x="174527" y="24066"/>
                  <a:pt x="172306" y="26254"/>
                </a:cubicBezTo>
                <a:cubicBezTo>
                  <a:pt x="170085" y="28475"/>
                  <a:pt x="168692" y="31557"/>
                  <a:pt x="168692" y="34905"/>
                </a:cubicBezTo>
                <a:lnTo>
                  <a:pt x="168692" y="178007"/>
                </a:lnTo>
                <a:cubicBezTo>
                  <a:pt x="168692" y="181355"/>
                  <a:pt x="170052" y="184438"/>
                  <a:pt x="172306" y="186659"/>
                </a:cubicBezTo>
                <a:cubicBezTo>
                  <a:pt x="174527" y="188880"/>
                  <a:pt x="177609" y="190272"/>
                  <a:pt x="180957" y="190272"/>
                </a:cubicBezTo>
                <a:lnTo>
                  <a:pt x="581391" y="190272"/>
                </a:lnTo>
                <a:cubicBezTo>
                  <a:pt x="587656" y="190272"/>
                  <a:pt x="592694" y="195344"/>
                  <a:pt x="592694" y="201576"/>
                </a:cubicBezTo>
                <a:cubicBezTo>
                  <a:pt x="592694" y="207808"/>
                  <a:pt x="587623" y="212946"/>
                  <a:pt x="581391" y="212946"/>
                </a:cubicBezTo>
                <a:lnTo>
                  <a:pt x="181024" y="212946"/>
                </a:lnTo>
                <a:cubicBezTo>
                  <a:pt x="171411" y="212946"/>
                  <a:pt x="162693" y="209001"/>
                  <a:pt x="156361" y="202703"/>
                </a:cubicBezTo>
                <a:cubicBezTo>
                  <a:pt x="150063" y="196371"/>
                  <a:pt x="146118" y="187620"/>
                  <a:pt x="146118" y="178040"/>
                </a:cubicBezTo>
                <a:lnTo>
                  <a:pt x="146118" y="175455"/>
                </a:lnTo>
                <a:lnTo>
                  <a:pt x="114495" y="175455"/>
                </a:lnTo>
                <a:cubicBezTo>
                  <a:pt x="104119" y="175455"/>
                  <a:pt x="94738" y="171245"/>
                  <a:pt x="87976" y="164449"/>
                </a:cubicBezTo>
                <a:cubicBezTo>
                  <a:pt x="81181" y="157654"/>
                  <a:pt x="76938" y="148273"/>
                  <a:pt x="76938" y="137931"/>
                </a:cubicBezTo>
                <a:lnTo>
                  <a:pt x="76938" y="117843"/>
                </a:lnTo>
                <a:lnTo>
                  <a:pt x="50717" y="117843"/>
                </a:lnTo>
                <a:cubicBezTo>
                  <a:pt x="43060" y="117843"/>
                  <a:pt x="36066" y="120959"/>
                  <a:pt x="30961" y="126064"/>
                </a:cubicBezTo>
                <a:cubicBezTo>
                  <a:pt x="25922" y="131102"/>
                  <a:pt x="22740" y="138096"/>
                  <a:pt x="22740" y="145820"/>
                </a:cubicBezTo>
                <a:lnTo>
                  <a:pt x="22740" y="299529"/>
                </a:lnTo>
                <a:lnTo>
                  <a:pt x="52341" y="299529"/>
                </a:lnTo>
                <a:cubicBezTo>
                  <a:pt x="54695" y="285309"/>
                  <a:pt x="61524" y="272613"/>
                  <a:pt x="71236" y="262900"/>
                </a:cubicBezTo>
                <a:cubicBezTo>
                  <a:pt x="83534" y="250602"/>
                  <a:pt x="100506" y="243011"/>
                  <a:pt x="119202" y="243011"/>
                </a:cubicBezTo>
                <a:cubicBezTo>
                  <a:pt x="137898" y="243011"/>
                  <a:pt x="154903" y="250602"/>
                  <a:pt x="167201" y="262900"/>
                </a:cubicBezTo>
                <a:cubicBezTo>
                  <a:pt x="179466" y="275165"/>
                  <a:pt x="187090" y="292137"/>
                  <a:pt x="187090" y="310833"/>
                </a:cubicBezTo>
                <a:cubicBezTo>
                  <a:pt x="187090" y="329529"/>
                  <a:pt x="179466" y="346534"/>
                  <a:pt x="167201" y="358832"/>
                </a:cubicBezTo>
                <a:cubicBezTo>
                  <a:pt x="154903" y="371097"/>
                  <a:pt x="137931" y="378721"/>
                  <a:pt x="119202" y="378721"/>
                </a:cubicBezTo>
                <a:cubicBezTo>
                  <a:pt x="100473" y="378721"/>
                  <a:pt x="83501" y="371097"/>
                  <a:pt x="71236" y="358832"/>
                </a:cubicBezTo>
                <a:cubicBezTo>
                  <a:pt x="61490" y="349053"/>
                  <a:pt x="54695" y="336390"/>
                  <a:pt x="52341" y="322203"/>
                </a:cubicBezTo>
                <a:lnTo>
                  <a:pt x="22707" y="322203"/>
                </a:lnTo>
                <a:lnTo>
                  <a:pt x="22707" y="461227"/>
                </a:lnTo>
                <a:cubicBezTo>
                  <a:pt x="22707" y="468918"/>
                  <a:pt x="25889" y="475912"/>
                  <a:pt x="30928" y="480984"/>
                </a:cubicBezTo>
                <a:cubicBezTo>
                  <a:pt x="36032" y="486089"/>
                  <a:pt x="43027" y="489205"/>
                  <a:pt x="50684" y="489205"/>
                </a:cubicBezTo>
                <a:lnTo>
                  <a:pt x="76904" y="489205"/>
                </a:lnTo>
                <a:lnTo>
                  <a:pt x="76904" y="473691"/>
                </a:lnTo>
                <a:cubicBezTo>
                  <a:pt x="76904" y="462421"/>
                  <a:pt x="80518" y="448963"/>
                  <a:pt x="88341" y="439084"/>
                </a:cubicBezTo>
                <a:cubicBezTo>
                  <a:pt x="95202" y="430433"/>
                  <a:pt x="105114" y="424433"/>
                  <a:pt x="118340" y="424433"/>
                </a:cubicBezTo>
                <a:lnTo>
                  <a:pt x="142969" y="424433"/>
                </a:lnTo>
                <a:cubicBezTo>
                  <a:pt x="152615" y="424433"/>
                  <a:pt x="165941" y="413328"/>
                  <a:pt x="180858" y="400964"/>
                </a:cubicBezTo>
                <a:cubicBezTo>
                  <a:pt x="203299" y="382268"/>
                  <a:pt x="228658" y="361152"/>
                  <a:pt x="260282" y="361152"/>
                </a:cubicBezTo>
                <a:lnTo>
                  <a:pt x="399041" y="361152"/>
                </a:lnTo>
                <a:cubicBezTo>
                  <a:pt x="431228" y="361152"/>
                  <a:pt x="459371" y="382533"/>
                  <a:pt x="483901" y="401163"/>
                </a:cubicBezTo>
                <a:cubicBezTo>
                  <a:pt x="499746" y="413195"/>
                  <a:pt x="513900" y="423902"/>
                  <a:pt x="523281" y="424433"/>
                </a:cubicBezTo>
                <a:cubicBezTo>
                  <a:pt x="552552" y="426156"/>
                  <a:pt x="600186" y="434510"/>
                  <a:pt x="625743" y="442134"/>
                </a:cubicBezTo>
                <a:cubicBezTo>
                  <a:pt x="663831" y="453504"/>
                  <a:pt x="695587" y="470111"/>
                  <a:pt x="696946" y="489238"/>
                </a:cubicBezTo>
                <a:lnTo>
                  <a:pt x="723266" y="489238"/>
                </a:lnTo>
                <a:cubicBezTo>
                  <a:pt x="730990" y="489238"/>
                  <a:pt x="737951" y="486089"/>
                  <a:pt x="743023" y="481017"/>
                </a:cubicBezTo>
                <a:cubicBezTo>
                  <a:pt x="748127" y="475945"/>
                  <a:pt x="751243" y="468984"/>
                  <a:pt x="751243" y="461261"/>
                </a:cubicBezTo>
                <a:lnTo>
                  <a:pt x="751243" y="322236"/>
                </a:lnTo>
                <a:close/>
                <a:moveTo>
                  <a:pt x="146085" y="60131"/>
                </a:moveTo>
                <a:lnTo>
                  <a:pt x="114462" y="60131"/>
                </a:lnTo>
                <a:cubicBezTo>
                  <a:pt x="110351" y="60131"/>
                  <a:pt x="106672" y="61822"/>
                  <a:pt x="103954" y="64507"/>
                </a:cubicBezTo>
                <a:cubicBezTo>
                  <a:pt x="101235" y="67192"/>
                  <a:pt x="99578" y="70938"/>
                  <a:pt x="99578" y="75015"/>
                </a:cubicBezTo>
                <a:lnTo>
                  <a:pt x="99578" y="137898"/>
                </a:lnTo>
                <a:cubicBezTo>
                  <a:pt x="99578" y="141975"/>
                  <a:pt x="101235" y="145687"/>
                  <a:pt x="103954" y="148406"/>
                </a:cubicBezTo>
                <a:cubicBezTo>
                  <a:pt x="106639" y="151091"/>
                  <a:pt x="110384" y="152781"/>
                  <a:pt x="114462" y="152781"/>
                </a:cubicBezTo>
                <a:lnTo>
                  <a:pt x="146085" y="152781"/>
                </a:lnTo>
                <a:lnTo>
                  <a:pt x="146085" y="60164"/>
                </a:lnTo>
                <a:close/>
                <a:moveTo>
                  <a:pt x="636351" y="322170"/>
                </a:moveTo>
                <a:cubicBezTo>
                  <a:pt x="630086" y="322170"/>
                  <a:pt x="625047" y="317065"/>
                  <a:pt x="625047" y="310833"/>
                </a:cubicBezTo>
                <a:cubicBezTo>
                  <a:pt x="625047" y="304601"/>
                  <a:pt x="630086" y="299529"/>
                  <a:pt x="636351" y="299529"/>
                </a:cubicBezTo>
                <a:lnTo>
                  <a:pt x="673013" y="299529"/>
                </a:lnTo>
                <a:cubicBezTo>
                  <a:pt x="679278" y="299529"/>
                  <a:pt x="684383" y="304568"/>
                  <a:pt x="684383" y="310833"/>
                </a:cubicBezTo>
                <a:cubicBezTo>
                  <a:pt x="684383" y="317098"/>
                  <a:pt x="679278" y="322170"/>
                  <a:pt x="673013" y="322170"/>
                </a:cubicBezTo>
                <a:lnTo>
                  <a:pt x="636351" y="322170"/>
                </a:lnTo>
                <a:close/>
                <a:moveTo>
                  <a:pt x="100904" y="322170"/>
                </a:moveTo>
                <a:cubicBezTo>
                  <a:pt x="94639" y="322170"/>
                  <a:pt x="89567" y="317065"/>
                  <a:pt x="89567" y="310833"/>
                </a:cubicBezTo>
                <a:cubicBezTo>
                  <a:pt x="89567" y="304601"/>
                  <a:pt x="94672" y="299529"/>
                  <a:pt x="100904" y="299529"/>
                </a:cubicBezTo>
                <a:lnTo>
                  <a:pt x="107931" y="299529"/>
                </a:lnTo>
                <a:lnTo>
                  <a:pt x="107931" y="292502"/>
                </a:lnTo>
                <a:cubicBezTo>
                  <a:pt x="107931" y="286237"/>
                  <a:pt x="112970" y="281198"/>
                  <a:pt x="119235" y="281198"/>
                </a:cubicBezTo>
                <a:cubicBezTo>
                  <a:pt x="125500" y="281198"/>
                  <a:pt x="130572" y="286237"/>
                  <a:pt x="130572" y="292502"/>
                </a:cubicBezTo>
                <a:lnTo>
                  <a:pt x="130572" y="299529"/>
                </a:lnTo>
                <a:lnTo>
                  <a:pt x="137566" y="299529"/>
                </a:lnTo>
                <a:cubicBezTo>
                  <a:pt x="143831" y="299529"/>
                  <a:pt x="148903" y="304568"/>
                  <a:pt x="148903" y="310833"/>
                </a:cubicBezTo>
                <a:cubicBezTo>
                  <a:pt x="148903" y="317098"/>
                  <a:pt x="143798" y="322170"/>
                  <a:pt x="137566" y="322170"/>
                </a:cubicBezTo>
                <a:lnTo>
                  <a:pt x="130572" y="322170"/>
                </a:lnTo>
                <a:lnTo>
                  <a:pt x="130572" y="329164"/>
                </a:lnTo>
                <a:cubicBezTo>
                  <a:pt x="130572" y="335429"/>
                  <a:pt x="125467" y="340534"/>
                  <a:pt x="119235" y="340534"/>
                </a:cubicBezTo>
                <a:cubicBezTo>
                  <a:pt x="113003" y="340534"/>
                  <a:pt x="107931" y="335429"/>
                  <a:pt x="107931" y="329164"/>
                </a:cubicBezTo>
                <a:lnTo>
                  <a:pt x="107931" y="322170"/>
                </a:lnTo>
                <a:lnTo>
                  <a:pt x="100904" y="322170"/>
                </a:lnTo>
                <a:close/>
                <a:moveTo>
                  <a:pt x="686670" y="278911"/>
                </a:moveTo>
                <a:cubicBezTo>
                  <a:pt x="678483" y="270723"/>
                  <a:pt x="667179" y="265685"/>
                  <a:pt x="654715" y="265685"/>
                </a:cubicBezTo>
                <a:cubicBezTo>
                  <a:pt x="642251" y="265685"/>
                  <a:pt x="630981" y="270757"/>
                  <a:pt x="622793" y="278911"/>
                </a:cubicBezTo>
                <a:cubicBezTo>
                  <a:pt x="614605" y="287066"/>
                  <a:pt x="609567" y="298369"/>
                  <a:pt x="609567" y="310833"/>
                </a:cubicBezTo>
                <a:cubicBezTo>
                  <a:pt x="609567" y="323297"/>
                  <a:pt x="614639" y="334600"/>
                  <a:pt x="622793" y="342788"/>
                </a:cubicBezTo>
                <a:cubicBezTo>
                  <a:pt x="630981" y="350976"/>
                  <a:pt x="642251" y="356014"/>
                  <a:pt x="654715" y="356014"/>
                </a:cubicBezTo>
                <a:cubicBezTo>
                  <a:pt x="667179" y="356014"/>
                  <a:pt x="678483" y="350976"/>
                  <a:pt x="686670" y="342788"/>
                </a:cubicBezTo>
                <a:cubicBezTo>
                  <a:pt x="694858" y="334600"/>
                  <a:pt x="699896" y="323297"/>
                  <a:pt x="699896" y="310833"/>
                </a:cubicBezTo>
                <a:cubicBezTo>
                  <a:pt x="699896" y="298369"/>
                  <a:pt x="694825" y="287066"/>
                  <a:pt x="686670" y="278911"/>
                </a:cubicBezTo>
                <a:lnTo>
                  <a:pt x="686670" y="278911"/>
                </a:lnTo>
                <a:close/>
                <a:moveTo>
                  <a:pt x="151223" y="278911"/>
                </a:moveTo>
                <a:cubicBezTo>
                  <a:pt x="143036" y="270723"/>
                  <a:pt x="131732" y="265685"/>
                  <a:pt x="119268" y="265685"/>
                </a:cubicBezTo>
                <a:cubicBezTo>
                  <a:pt x="106804" y="265685"/>
                  <a:pt x="95501" y="270757"/>
                  <a:pt x="87346" y="278911"/>
                </a:cubicBezTo>
                <a:cubicBezTo>
                  <a:pt x="79159" y="287066"/>
                  <a:pt x="74120" y="298369"/>
                  <a:pt x="74120" y="310833"/>
                </a:cubicBezTo>
                <a:cubicBezTo>
                  <a:pt x="74120" y="323297"/>
                  <a:pt x="79159" y="334600"/>
                  <a:pt x="87346" y="342788"/>
                </a:cubicBezTo>
                <a:cubicBezTo>
                  <a:pt x="95501" y="350976"/>
                  <a:pt x="106804" y="356014"/>
                  <a:pt x="119268" y="356014"/>
                </a:cubicBezTo>
                <a:cubicBezTo>
                  <a:pt x="131732" y="356014"/>
                  <a:pt x="143036" y="350976"/>
                  <a:pt x="151223" y="342788"/>
                </a:cubicBezTo>
                <a:cubicBezTo>
                  <a:pt x="159378" y="334600"/>
                  <a:pt x="164416" y="323297"/>
                  <a:pt x="164416" y="310833"/>
                </a:cubicBezTo>
                <a:cubicBezTo>
                  <a:pt x="164416" y="298369"/>
                  <a:pt x="159378" y="287066"/>
                  <a:pt x="151223" y="278911"/>
                </a:cubicBezTo>
                <a:lnTo>
                  <a:pt x="151223" y="278911"/>
                </a:lnTo>
                <a:close/>
                <a:moveTo>
                  <a:pt x="341031" y="383793"/>
                </a:moveTo>
                <a:lnTo>
                  <a:pt x="341031" y="448300"/>
                </a:lnTo>
                <a:lnTo>
                  <a:pt x="500111" y="448300"/>
                </a:lnTo>
                <a:cubicBezTo>
                  <a:pt x="503724" y="448300"/>
                  <a:pt x="507105" y="446742"/>
                  <a:pt x="509459" y="444090"/>
                </a:cubicBezTo>
                <a:cubicBezTo>
                  <a:pt x="497061" y="439416"/>
                  <a:pt x="484266" y="429703"/>
                  <a:pt x="470310" y="419063"/>
                </a:cubicBezTo>
                <a:cubicBezTo>
                  <a:pt x="448631" y="402621"/>
                  <a:pt x="423803" y="383760"/>
                  <a:pt x="399107" y="383760"/>
                </a:cubicBezTo>
                <a:lnTo>
                  <a:pt x="341064" y="383760"/>
                </a:lnTo>
                <a:close/>
                <a:moveTo>
                  <a:pt x="318358" y="448300"/>
                </a:moveTo>
                <a:lnTo>
                  <a:pt x="318358" y="383793"/>
                </a:lnTo>
                <a:lnTo>
                  <a:pt x="260315" y="383793"/>
                </a:lnTo>
                <a:cubicBezTo>
                  <a:pt x="236746" y="383793"/>
                  <a:pt x="214769" y="402091"/>
                  <a:pt x="195311" y="418267"/>
                </a:cubicBezTo>
                <a:cubicBezTo>
                  <a:pt x="182151" y="429206"/>
                  <a:pt x="169985" y="439350"/>
                  <a:pt x="157588" y="444156"/>
                </a:cubicBezTo>
                <a:cubicBezTo>
                  <a:pt x="159974" y="446775"/>
                  <a:pt x="163322" y="448300"/>
                  <a:pt x="166869" y="448300"/>
                </a:cubicBezTo>
                <a:lnTo>
                  <a:pt x="318325" y="448300"/>
                </a:lnTo>
                <a:close/>
                <a:moveTo>
                  <a:pt x="602274" y="521491"/>
                </a:moveTo>
                <a:cubicBezTo>
                  <a:pt x="595180" y="514398"/>
                  <a:pt x="585335" y="510022"/>
                  <a:pt x="574496" y="510022"/>
                </a:cubicBezTo>
                <a:cubicBezTo>
                  <a:pt x="563656" y="510022"/>
                  <a:pt x="553811" y="514398"/>
                  <a:pt x="546684" y="521491"/>
                </a:cubicBezTo>
                <a:cubicBezTo>
                  <a:pt x="539624" y="528618"/>
                  <a:pt x="535215" y="538430"/>
                  <a:pt x="535215" y="549270"/>
                </a:cubicBezTo>
                <a:cubicBezTo>
                  <a:pt x="535215" y="560109"/>
                  <a:pt x="539624" y="569954"/>
                  <a:pt x="546684" y="577081"/>
                </a:cubicBezTo>
                <a:cubicBezTo>
                  <a:pt x="553778" y="584142"/>
                  <a:pt x="563656" y="588551"/>
                  <a:pt x="574496" y="588551"/>
                </a:cubicBezTo>
                <a:cubicBezTo>
                  <a:pt x="585335" y="588551"/>
                  <a:pt x="595147" y="584142"/>
                  <a:pt x="602274" y="577081"/>
                </a:cubicBezTo>
                <a:cubicBezTo>
                  <a:pt x="609368" y="569988"/>
                  <a:pt x="613744" y="560143"/>
                  <a:pt x="613744" y="549270"/>
                </a:cubicBezTo>
                <a:cubicBezTo>
                  <a:pt x="613744" y="538397"/>
                  <a:pt x="609368" y="528618"/>
                  <a:pt x="602274" y="521491"/>
                </a:cubicBezTo>
                <a:lnTo>
                  <a:pt x="602274" y="521491"/>
                </a:lnTo>
                <a:close/>
                <a:moveTo>
                  <a:pt x="218017" y="521491"/>
                </a:moveTo>
                <a:cubicBezTo>
                  <a:pt x="210924" y="514398"/>
                  <a:pt x="201112" y="510022"/>
                  <a:pt x="190272" y="510022"/>
                </a:cubicBezTo>
                <a:cubicBezTo>
                  <a:pt x="179433" y="510022"/>
                  <a:pt x="169587" y="514398"/>
                  <a:pt x="162494" y="521491"/>
                </a:cubicBezTo>
                <a:cubicBezTo>
                  <a:pt x="155367" y="528618"/>
                  <a:pt x="150958" y="538430"/>
                  <a:pt x="150958" y="549270"/>
                </a:cubicBezTo>
                <a:cubicBezTo>
                  <a:pt x="150958" y="560109"/>
                  <a:pt x="155367" y="569954"/>
                  <a:pt x="162494" y="577081"/>
                </a:cubicBezTo>
                <a:cubicBezTo>
                  <a:pt x="169554" y="584142"/>
                  <a:pt x="179433" y="588551"/>
                  <a:pt x="190272" y="588551"/>
                </a:cubicBezTo>
                <a:cubicBezTo>
                  <a:pt x="201112" y="588551"/>
                  <a:pt x="210924" y="584142"/>
                  <a:pt x="218017" y="577081"/>
                </a:cubicBezTo>
                <a:cubicBezTo>
                  <a:pt x="225144" y="569988"/>
                  <a:pt x="229553" y="560143"/>
                  <a:pt x="229553" y="549270"/>
                </a:cubicBezTo>
                <a:cubicBezTo>
                  <a:pt x="229553" y="538397"/>
                  <a:pt x="225144" y="528618"/>
                  <a:pt x="218017" y="521491"/>
                </a:cubicBezTo>
                <a:lnTo>
                  <a:pt x="218017" y="521491"/>
                </a:lnTo>
                <a:close/>
                <a:moveTo>
                  <a:pt x="458940" y="512807"/>
                </a:moveTo>
                <a:cubicBezTo>
                  <a:pt x="452675" y="512807"/>
                  <a:pt x="447637" y="507768"/>
                  <a:pt x="447637" y="501470"/>
                </a:cubicBezTo>
                <a:cubicBezTo>
                  <a:pt x="447637" y="495172"/>
                  <a:pt x="452708" y="490166"/>
                  <a:pt x="458940" y="490166"/>
                </a:cubicBezTo>
                <a:lnTo>
                  <a:pt x="485194" y="490166"/>
                </a:lnTo>
                <a:cubicBezTo>
                  <a:pt x="491459" y="490166"/>
                  <a:pt x="496564" y="495238"/>
                  <a:pt x="496564" y="501470"/>
                </a:cubicBezTo>
                <a:cubicBezTo>
                  <a:pt x="496564" y="507702"/>
                  <a:pt x="491459" y="512807"/>
                  <a:pt x="485194" y="512807"/>
                </a:cubicBezTo>
                <a:lnTo>
                  <a:pt x="458940" y="512807"/>
                </a:lnTo>
                <a:close/>
                <a:moveTo>
                  <a:pt x="288756" y="512807"/>
                </a:moveTo>
                <a:cubicBezTo>
                  <a:pt x="282491" y="512807"/>
                  <a:pt x="277419" y="507768"/>
                  <a:pt x="277419" y="501470"/>
                </a:cubicBezTo>
                <a:cubicBezTo>
                  <a:pt x="277419" y="495172"/>
                  <a:pt x="282524" y="490166"/>
                  <a:pt x="288756" y="490166"/>
                </a:cubicBezTo>
                <a:lnTo>
                  <a:pt x="315010" y="490166"/>
                </a:lnTo>
                <a:cubicBezTo>
                  <a:pt x="321275" y="490166"/>
                  <a:pt x="326380" y="495238"/>
                  <a:pt x="326380" y="501470"/>
                </a:cubicBezTo>
                <a:cubicBezTo>
                  <a:pt x="326380" y="507702"/>
                  <a:pt x="321275" y="512807"/>
                  <a:pt x="315010" y="512807"/>
                </a:cubicBezTo>
                <a:lnTo>
                  <a:pt x="288756" y="512807"/>
                </a:lnTo>
                <a:close/>
                <a:moveTo>
                  <a:pt x="569093" y="44784"/>
                </a:moveTo>
                <a:lnTo>
                  <a:pt x="633732" y="44784"/>
                </a:lnTo>
                <a:cubicBezTo>
                  <a:pt x="639997" y="44784"/>
                  <a:pt x="645036" y="49888"/>
                  <a:pt x="645036" y="56120"/>
                </a:cubicBezTo>
                <a:lnTo>
                  <a:pt x="645036" y="156726"/>
                </a:lnTo>
                <a:cubicBezTo>
                  <a:pt x="645036" y="163024"/>
                  <a:pt x="639997" y="168063"/>
                  <a:pt x="633732" y="168063"/>
                </a:cubicBezTo>
                <a:lnTo>
                  <a:pt x="569093" y="168063"/>
                </a:lnTo>
                <a:cubicBezTo>
                  <a:pt x="562828" y="168063"/>
                  <a:pt x="557756" y="163024"/>
                  <a:pt x="557756" y="156726"/>
                </a:cubicBezTo>
                <a:lnTo>
                  <a:pt x="557756" y="56120"/>
                </a:lnTo>
                <a:cubicBezTo>
                  <a:pt x="557756" y="49855"/>
                  <a:pt x="562861" y="44784"/>
                  <a:pt x="569093" y="44784"/>
                </a:cubicBezTo>
                <a:lnTo>
                  <a:pt x="569093" y="44784"/>
                </a:lnTo>
                <a:close/>
                <a:moveTo>
                  <a:pt x="622395" y="67457"/>
                </a:moveTo>
                <a:lnTo>
                  <a:pt x="580429" y="67457"/>
                </a:lnTo>
                <a:lnTo>
                  <a:pt x="580429" y="145422"/>
                </a:lnTo>
                <a:lnTo>
                  <a:pt x="622395" y="145422"/>
                </a:lnTo>
                <a:lnTo>
                  <a:pt x="622395" y="67457"/>
                </a:lnTo>
                <a:close/>
                <a:moveTo>
                  <a:pt x="446742" y="44784"/>
                </a:moveTo>
                <a:lnTo>
                  <a:pt x="511381" y="44784"/>
                </a:lnTo>
                <a:cubicBezTo>
                  <a:pt x="517646" y="44784"/>
                  <a:pt x="522751" y="49888"/>
                  <a:pt x="522751" y="56120"/>
                </a:cubicBezTo>
                <a:lnTo>
                  <a:pt x="522751" y="156726"/>
                </a:lnTo>
                <a:cubicBezTo>
                  <a:pt x="522751" y="163024"/>
                  <a:pt x="517646" y="168063"/>
                  <a:pt x="511381" y="168063"/>
                </a:cubicBezTo>
                <a:lnTo>
                  <a:pt x="446742" y="168063"/>
                </a:lnTo>
                <a:cubicBezTo>
                  <a:pt x="440477" y="168063"/>
                  <a:pt x="435438" y="163024"/>
                  <a:pt x="435438" y="156726"/>
                </a:cubicBezTo>
                <a:lnTo>
                  <a:pt x="435438" y="56120"/>
                </a:lnTo>
                <a:cubicBezTo>
                  <a:pt x="435438" y="49855"/>
                  <a:pt x="440477" y="44784"/>
                  <a:pt x="446742" y="44784"/>
                </a:cubicBezTo>
                <a:lnTo>
                  <a:pt x="446742" y="44784"/>
                </a:lnTo>
                <a:close/>
                <a:moveTo>
                  <a:pt x="500078" y="67457"/>
                </a:moveTo>
                <a:lnTo>
                  <a:pt x="458078" y="67457"/>
                </a:lnTo>
                <a:lnTo>
                  <a:pt x="458078" y="145422"/>
                </a:lnTo>
                <a:lnTo>
                  <a:pt x="500078" y="145422"/>
                </a:lnTo>
                <a:lnTo>
                  <a:pt x="500078" y="67457"/>
                </a:lnTo>
                <a:close/>
                <a:moveTo>
                  <a:pt x="324424" y="44784"/>
                </a:moveTo>
                <a:lnTo>
                  <a:pt x="389063" y="44784"/>
                </a:lnTo>
                <a:cubicBezTo>
                  <a:pt x="395328" y="44784"/>
                  <a:pt x="400367" y="49888"/>
                  <a:pt x="400367" y="56120"/>
                </a:cubicBezTo>
                <a:lnTo>
                  <a:pt x="400367" y="156726"/>
                </a:lnTo>
                <a:cubicBezTo>
                  <a:pt x="400367" y="163024"/>
                  <a:pt x="395328" y="168063"/>
                  <a:pt x="389063" y="168063"/>
                </a:cubicBezTo>
                <a:lnTo>
                  <a:pt x="324424" y="168063"/>
                </a:lnTo>
                <a:cubicBezTo>
                  <a:pt x="318159" y="168063"/>
                  <a:pt x="313087" y="163024"/>
                  <a:pt x="313087" y="156726"/>
                </a:cubicBezTo>
                <a:lnTo>
                  <a:pt x="313087" y="56120"/>
                </a:lnTo>
                <a:cubicBezTo>
                  <a:pt x="313087" y="49855"/>
                  <a:pt x="318192" y="44784"/>
                  <a:pt x="324424" y="44784"/>
                </a:cubicBezTo>
                <a:lnTo>
                  <a:pt x="324424" y="44784"/>
                </a:lnTo>
                <a:close/>
                <a:moveTo>
                  <a:pt x="377727" y="67457"/>
                </a:moveTo>
                <a:lnTo>
                  <a:pt x="335761" y="67457"/>
                </a:lnTo>
                <a:lnTo>
                  <a:pt x="335761" y="145422"/>
                </a:lnTo>
                <a:lnTo>
                  <a:pt x="377727" y="145422"/>
                </a:lnTo>
                <a:lnTo>
                  <a:pt x="377727" y="67457"/>
                </a:lnTo>
                <a:close/>
                <a:moveTo>
                  <a:pt x="255409" y="67457"/>
                </a:moveTo>
                <a:lnTo>
                  <a:pt x="213410" y="67457"/>
                </a:lnTo>
                <a:lnTo>
                  <a:pt x="213410" y="145422"/>
                </a:lnTo>
                <a:lnTo>
                  <a:pt x="255409" y="145422"/>
                </a:lnTo>
                <a:lnTo>
                  <a:pt x="255409" y="6745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chemeClr val="accent2">
                <a:alpha val="49411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9"/>
          <p:cNvPicPr preferRelativeResize="0"/>
          <p:nvPr/>
        </p:nvPicPr>
        <p:blipFill rotWithShape="1">
          <a:blip r:embed="rId3">
            <a:alphaModFix/>
          </a:blip>
          <a:srcRect b="0" l="0" r="20436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e4ddddeb2_0_79"/>
          <p:cNvSpPr txBox="1"/>
          <p:nvPr>
            <p:ph type="title"/>
          </p:nvPr>
        </p:nvSpPr>
        <p:spPr>
          <a:xfrm>
            <a:off x="1514900" y="3515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Competencias desarrolladas</a:t>
            </a:r>
            <a:endParaRPr/>
          </a:p>
        </p:txBody>
      </p:sp>
      <p:sp>
        <p:nvSpPr>
          <p:cNvPr id="224" name="Google Shape;224;g38e4ddddeb2_0_79"/>
          <p:cNvSpPr txBox="1"/>
          <p:nvPr>
            <p:ph idx="1" type="subTitle"/>
          </p:nvPr>
        </p:nvSpPr>
        <p:spPr>
          <a:xfrm>
            <a:off x="2036285" y="2654131"/>
            <a:ext cx="6163500" cy="19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/>
              <a:t>• Diseño de soluciones digitales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/>
              <a:t>• Validación técnica y QA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/>
              <a:t>• Trabajo colaborativo y planificación ágil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/>
              <a:t>• Redacción y trazabilidad documental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25" name="Google Shape;225;g38e4ddddeb2_0_79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8e4ddddeb2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8386" y="1401188"/>
            <a:ext cx="1399966" cy="945028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1" dist="38100">
              <a:schemeClr val="lt2">
                <a:alpha val="24310"/>
              </a:scheme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e4ddddeb2_0_88"/>
          <p:cNvSpPr txBox="1"/>
          <p:nvPr>
            <p:ph type="title"/>
          </p:nvPr>
        </p:nvSpPr>
        <p:spPr>
          <a:xfrm>
            <a:off x="3361900" y="258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Proyecto</a:t>
            </a:r>
            <a:endParaRPr/>
          </a:p>
        </p:txBody>
      </p:sp>
      <p:pic>
        <p:nvPicPr>
          <p:cNvPr id="232" name="Google Shape;232;g38e4ddddeb2_0_88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8e4ddddeb2_0_88" title="WhatsApp Image 2025-09-29 at 10.32.57 (2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050" y="1012137"/>
            <a:ext cx="1870450" cy="405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8e4ddddeb2_0_88" title="WhatsApp Image 2025-09-29 at 10.32.57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899" y="1012144"/>
            <a:ext cx="1870450" cy="405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8e4ddddeb2_0_88" title="WhatsApp Image 2025-09-29 at 10.32.56 (2)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5750" y="1088313"/>
            <a:ext cx="1870450" cy="405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8e4ddddeb2_0_88" title="WhatsApp Image 2025-09-29 at 10.32.56 (1)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101" y="1012125"/>
            <a:ext cx="1870457" cy="405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>
            <p:ph type="title"/>
          </p:nvPr>
        </p:nvSpPr>
        <p:spPr>
          <a:xfrm>
            <a:off x="651248" y="866853"/>
            <a:ext cx="38406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731400" y="2112750"/>
            <a:ext cx="3840600" cy="20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Drivetail nace como respuesta a la necesidad de digitalizar procesos técnicos (mecánicos) en el sector automotriz.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El proyecto busca entregar una solución a los registros manuales, su poca trazabilidad y baja confianza de los clientes. Además, esto se busca por la necesidad de eficiencia, transparencia y respaldo digital.</a:t>
            </a:r>
            <a:endParaRPr/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20436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425" l="0" r="0" t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4313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e4ddddeb2_0_104"/>
          <p:cNvSpPr txBox="1"/>
          <p:nvPr>
            <p:ph type="title"/>
          </p:nvPr>
        </p:nvSpPr>
        <p:spPr>
          <a:xfrm>
            <a:off x="3338525" y="26385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Proyecto</a:t>
            </a:r>
            <a:endParaRPr/>
          </a:p>
        </p:txBody>
      </p:sp>
      <p:pic>
        <p:nvPicPr>
          <p:cNvPr id="242" name="Google Shape;242;g38e4ddddeb2_0_104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8e4ddddeb2_0_104" title="WhatsApp Image 2025-09-29 at 10.32.57 (1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525" y="935900"/>
            <a:ext cx="1870450" cy="405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8e4ddddeb2_0_104" title="WhatsApp Image 2025-09-29 at 10.32.56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001" y="935914"/>
            <a:ext cx="1870450" cy="405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8e4ddddeb2_0_104" title="WhatsApp Image 2025-09-29 at 10.32.55 (1)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4164" y="935910"/>
            <a:ext cx="1870450" cy="405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8e4ddddeb2_0_104" title="WhatsApp Image 2025-09-29 at 10.32.55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9351" y="935917"/>
            <a:ext cx="1870450" cy="4055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e4ddddeb2_0_120"/>
          <p:cNvSpPr txBox="1"/>
          <p:nvPr>
            <p:ph type="title"/>
          </p:nvPr>
        </p:nvSpPr>
        <p:spPr>
          <a:xfrm>
            <a:off x="3151500" y="2697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Proyecto</a:t>
            </a:r>
            <a:endParaRPr/>
          </a:p>
        </p:txBody>
      </p:sp>
      <p:pic>
        <p:nvPicPr>
          <p:cNvPr id="252" name="Google Shape;252;g38e4ddddeb2_0_120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8e4ddddeb2_0_120" title="WhatsApp Image 2025-09-29 at 10.32.55 (2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900" y="1097450"/>
            <a:ext cx="1866251" cy="404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>
            <p:ph type="title"/>
          </p:nvPr>
        </p:nvSpPr>
        <p:spPr>
          <a:xfrm>
            <a:off x="1546284" y="246925"/>
            <a:ext cx="6227700" cy="64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259" name="Google Shape;259;p10"/>
          <p:cNvSpPr txBox="1"/>
          <p:nvPr>
            <p:ph idx="1" type="subTitle"/>
          </p:nvPr>
        </p:nvSpPr>
        <p:spPr>
          <a:xfrm>
            <a:off x="407624" y="2800838"/>
            <a:ext cx="86043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Drivetail digitaliza procesos clave en talleres mecánicos.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Mejora eficiencia, trazabilidad y confianza de clientes.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Futuro: integración con sistemas ERP, CRM y analítica predictiva.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60" name="Google Shape;2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319" y="1255923"/>
            <a:ext cx="3607361" cy="147400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0" dist="38100">
              <a:schemeClr val="lt2">
                <a:alpha val="24313"/>
              </a:schemeClr>
            </a:outerShdw>
          </a:effectLst>
        </p:spPr>
      </p:pic>
      <p:pic>
        <p:nvPicPr>
          <p:cNvPr id="261" name="Google Shape;261;p10"/>
          <p:cNvPicPr preferRelativeResize="0"/>
          <p:nvPr/>
        </p:nvPicPr>
        <p:blipFill rotWithShape="1">
          <a:blip r:embed="rId4">
            <a:alphaModFix/>
          </a:blip>
          <a:srcRect b="0" l="0" r="20436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"/>
          <p:cNvSpPr txBox="1"/>
          <p:nvPr>
            <p:ph type="title"/>
          </p:nvPr>
        </p:nvSpPr>
        <p:spPr>
          <a:xfrm>
            <a:off x="432935" y="1786230"/>
            <a:ext cx="3112753" cy="14327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800"/>
              <a:t>Gracias!</a:t>
            </a:r>
            <a:endParaRPr sz="4800"/>
          </a:p>
        </p:txBody>
      </p:sp>
      <p:pic>
        <p:nvPicPr>
          <p:cNvPr id="267" name="Google Shape;267;p1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7539" r="7539" t="0"/>
          <a:stretch/>
        </p:blipFill>
        <p:spPr>
          <a:xfrm>
            <a:off x="3960975" y="215824"/>
            <a:ext cx="2908121" cy="228679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49411"/>
              </a:schemeClr>
            </a:outerShdw>
          </a:effectLst>
        </p:spPr>
      </p:pic>
      <p:pic>
        <p:nvPicPr>
          <p:cNvPr id="268" name="Google Shape;268;p11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9115" l="0" r="0" t="9124"/>
          <a:stretch/>
        </p:blipFill>
        <p:spPr>
          <a:xfrm>
            <a:off x="3960970" y="2640776"/>
            <a:ext cx="18648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49411"/>
              </a:schemeClr>
            </a:outerShdw>
          </a:effectLst>
        </p:spPr>
      </p:pic>
      <p:pic>
        <p:nvPicPr>
          <p:cNvPr id="269" name="Google Shape;269;p11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22772" r="22772" t="0"/>
          <a:stretch/>
        </p:blipFill>
        <p:spPr>
          <a:xfrm>
            <a:off x="7013970" y="215824"/>
            <a:ext cx="1864755" cy="228679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49411"/>
              </a:schemeClr>
            </a:outerShdw>
          </a:effectLst>
        </p:spPr>
      </p:pic>
      <p:pic>
        <p:nvPicPr>
          <p:cNvPr id="270" name="Google Shape;270;p11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25852" r="13045" t="0"/>
          <a:stretch/>
        </p:blipFill>
        <p:spPr>
          <a:xfrm>
            <a:off x="5970575" y="2640776"/>
            <a:ext cx="2908200" cy="228689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49411"/>
              </a:schemeClr>
            </a:outerShdw>
          </a:effectLst>
        </p:spPr>
      </p:pic>
      <p:pic>
        <p:nvPicPr>
          <p:cNvPr id="271" name="Google Shape;271;p11"/>
          <p:cNvPicPr preferRelativeResize="0"/>
          <p:nvPr/>
        </p:nvPicPr>
        <p:blipFill rotWithShape="1">
          <a:blip r:embed="rId7">
            <a:alphaModFix/>
          </a:blip>
          <a:srcRect b="0" l="0" r="20436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310699" y="1004357"/>
            <a:ext cx="4682002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Problema detectado</a:t>
            </a:r>
            <a:endParaRPr/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731400" y="2112751"/>
            <a:ext cx="3840600" cy="25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Registros manuales y baja trazabilidad en talleres mecánicos (historial técnico disperso y procesos manuales con alta probabilidad de error). 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Falta de control sobre historial técnico de vehículos (baja trasparencia). 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Necesidad de una plataforma que integre agendamiento, inventario y validación técnica.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Oportunidad: crear una plataforma digital integral y accesible.</a:t>
            </a:r>
            <a:endParaRPr/>
          </a:p>
        </p:txBody>
      </p:sp>
      <p:pic>
        <p:nvPicPr>
          <p:cNvPr id="111" name="Google Shape;111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416" r="26330" t="0"/>
          <a:stretch/>
        </p:blipFill>
        <p:spPr>
          <a:xfrm>
            <a:off x="5156200" y="246450"/>
            <a:ext cx="3714750" cy="46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7920000" dist="57150">
              <a:schemeClr val="accent2">
                <a:alpha val="44313"/>
              </a:schemeClr>
            </a:outerShdw>
          </a:effectLst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 b="0" l="0" r="20436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idx="14" type="subTitle"/>
          </p:nvPr>
        </p:nvSpPr>
        <p:spPr>
          <a:xfrm>
            <a:off x="4847429" y="1674285"/>
            <a:ext cx="2459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Específicos</a:t>
            </a:r>
            <a:endParaRPr/>
          </a:p>
        </p:txBody>
      </p:sp>
      <p:sp>
        <p:nvSpPr>
          <p:cNvPr id="118" name="Google Shape;118;p4"/>
          <p:cNvSpPr txBox="1"/>
          <p:nvPr>
            <p:ph idx="8" type="subTitle"/>
          </p:nvPr>
        </p:nvSpPr>
        <p:spPr>
          <a:xfrm>
            <a:off x="822335" y="1674285"/>
            <a:ext cx="2459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General</a:t>
            </a:r>
            <a:endParaRPr/>
          </a:p>
        </p:txBody>
      </p:sp>
      <p:sp>
        <p:nvSpPr>
          <p:cNvPr id="119" name="Google Shape;119;p4"/>
          <p:cNvSpPr txBox="1"/>
          <p:nvPr>
            <p:ph type="title"/>
          </p:nvPr>
        </p:nvSpPr>
        <p:spPr>
          <a:xfrm>
            <a:off x="719700" y="60967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Objetivos del proyecto</a:t>
            </a:r>
            <a:endParaRPr/>
          </a:p>
        </p:txBody>
      </p:sp>
      <p:sp>
        <p:nvSpPr>
          <p:cNvPr id="120" name="Google Shape;120;p4"/>
          <p:cNvSpPr txBox="1"/>
          <p:nvPr>
            <p:ph idx="5" type="subTitle"/>
          </p:nvPr>
        </p:nvSpPr>
        <p:spPr>
          <a:xfrm>
            <a:off x="884212" y="2241768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Desarrollar una plataforma digital que sistematice la gestión técnica automotriz.</a:t>
            </a:r>
            <a:endParaRPr/>
          </a:p>
        </p:txBody>
      </p:sp>
      <p:sp>
        <p:nvSpPr>
          <p:cNvPr id="121" name="Google Shape;121;p4"/>
          <p:cNvSpPr txBox="1"/>
          <p:nvPr>
            <p:ph idx="3" type="subTitle"/>
          </p:nvPr>
        </p:nvSpPr>
        <p:spPr>
          <a:xfrm>
            <a:off x="4950557" y="2277140"/>
            <a:ext cx="2614591" cy="25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Validar mediante QA visual y funcional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Documentar con trazabilidad institucional 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Diseñar una plataforma digital que sistematice la gestión técnica automotriz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Implementar módulos funcionales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20436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811" y="3411838"/>
            <a:ext cx="1399967" cy="945028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1" dist="38100">
              <a:schemeClr val="lt2">
                <a:alpha val="24313"/>
              </a:schemeClr>
            </a:outerShdw>
          </a:effectLst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5106" y="3447643"/>
            <a:ext cx="1038338" cy="95090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4680001" dist="38100">
              <a:schemeClr val="lt2">
                <a:alpha val="24313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1645416" y="575460"/>
            <a:ext cx="6096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1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Equipo de trabajo</a:t>
            </a:r>
            <a:endParaRPr/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20436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" name="Google Shape;131;p5"/>
          <p:cNvGraphicFramePr/>
          <p:nvPr/>
        </p:nvGraphicFramePr>
        <p:xfrm>
          <a:off x="502050" y="13062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{AF99A59F-3953-4363-B7CD-D4F6B812A8AE}</a:tableStyleId>
              </a:tblPr>
              <a:tblGrid>
                <a:gridCol w="2758400"/>
                <a:gridCol w="2758400"/>
                <a:gridCol w="2758400"/>
              </a:tblGrid>
              <a:tr h="40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Integrante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Rol Principal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Aportes Clave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919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Zaida König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Lider documental / UX / QA / Backend / Frontend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Wireframes, redacción institucional, QA visual, APIs, validación funcional, narrativa técnica.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92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Johanna Hernández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Documentación técnica / UX / QA / Backend / Frontend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Wireframes, redacción institucional, QA visual, APIs, validación funcional, narrativa técnica.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0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Anthony Flores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Product Owner / Frontend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Angular, visión del producto, backlog, narrativa técnica.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NestJS, base de datos, estructura técnica, narrativa técnica.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e4ddddeb2_0_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Cronograma Inicial</a:t>
            </a:r>
            <a:endParaRPr/>
          </a:p>
        </p:txBody>
      </p:sp>
      <p:graphicFrame>
        <p:nvGraphicFramePr>
          <p:cNvPr id="137" name="Google Shape;137;g38e4ddddeb2_0_21"/>
          <p:cNvGraphicFramePr/>
          <p:nvPr/>
        </p:nvGraphicFramePr>
        <p:xfrm>
          <a:off x="720000" y="17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{AF99A59F-3953-4363-B7CD-D4F6B812A8AE}</a:tableStyleId>
              </a:tblPr>
              <a:tblGrid>
                <a:gridCol w="2424850"/>
                <a:gridCol w="5279150"/>
              </a:tblGrid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1 - 2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Planificación y definición de requerimientos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3 - 6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Diseño técnico y desarrollo inicial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7 - 10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QA, validación y ajustes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11 - 14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Documentación, presentación final y revisión institucional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15 - 16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Preparación de defensa y simulación grupal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Semana 17 - 18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Defensa oficial y cierre académico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38" name="Google Shape;138;g38e4ddddeb2_0_21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e4ddddeb2_0_0"/>
          <p:cNvSpPr txBox="1"/>
          <p:nvPr>
            <p:ph type="title"/>
          </p:nvPr>
        </p:nvSpPr>
        <p:spPr>
          <a:xfrm>
            <a:off x="310699" y="1004357"/>
            <a:ext cx="46821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Descripción general del sistema</a:t>
            </a:r>
            <a:endParaRPr/>
          </a:p>
        </p:txBody>
      </p:sp>
      <p:sp>
        <p:nvSpPr>
          <p:cNvPr id="144" name="Google Shape;144;g38e4ddddeb2_0_0"/>
          <p:cNvSpPr txBox="1"/>
          <p:nvPr>
            <p:ph idx="1" type="body"/>
          </p:nvPr>
        </p:nvSpPr>
        <p:spPr>
          <a:xfrm>
            <a:off x="731400" y="2112750"/>
            <a:ext cx="4213500" cy="25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Funciones: gestión de usuarios, reservas, historial, inventario, notificaciones y reportes.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Usuario: clientes, técnicos, administradores, aseguradoras.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Beneficio: trazabilidad completa y eficiencia operativa.</a:t>
            </a:r>
            <a:endParaRPr/>
          </a:p>
        </p:txBody>
      </p:sp>
      <p:pic>
        <p:nvPicPr>
          <p:cNvPr id="145" name="Google Shape;145;g38e4ddddeb2_0_0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8e4ddddeb2_0_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2774" r="22768" t="0"/>
          <a:stretch/>
        </p:blipFill>
        <p:spPr>
          <a:xfrm>
            <a:off x="5774851" y="1344326"/>
            <a:ext cx="2390801" cy="2931924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4941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e4ddddeb2_0_8"/>
          <p:cNvSpPr txBox="1"/>
          <p:nvPr>
            <p:ph type="title"/>
          </p:nvPr>
        </p:nvSpPr>
        <p:spPr>
          <a:xfrm>
            <a:off x="310699" y="1004357"/>
            <a:ext cx="46821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Perspectiva del producto</a:t>
            </a:r>
            <a:endParaRPr/>
          </a:p>
        </p:txBody>
      </p:sp>
      <p:sp>
        <p:nvSpPr>
          <p:cNvPr id="152" name="Google Shape;152;g38e4ddddeb2_0_8"/>
          <p:cNvSpPr txBox="1"/>
          <p:nvPr>
            <p:ph idx="1" type="body"/>
          </p:nvPr>
        </p:nvSpPr>
        <p:spPr>
          <a:xfrm>
            <a:off x="731400" y="2112750"/>
            <a:ext cx="4213500" cy="25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Plataforma central de trazabilidad automotriz.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Escalable e integrable con CRM, ERP y analítica futura.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Mejora la experiencia del cliente, la eficiencia técnica y la confianza institucional.</a:t>
            </a:r>
            <a:endParaRPr/>
          </a:p>
        </p:txBody>
      </p:sp>
      <p:pic>
        <p:nvPicPr>
          <p:cNvPr id="153" name="Google Shape;153;g38e4ddddeb2_0_8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8e4ddddeb2_0_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2774" r="22768" t="0"/>
          <a:stretch/>
        </p:blipFill>
        <p:spPr>
          <a:xfrm>
            <a:off x="5774851" y="1344326"/>
            <a:ext cx="2390801" cy="2931924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49410"/>
              </a:scheme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e4ddddeb2_0_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41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Tecnologías a utilizar</a:t>
            </a:r>
            <a:endParaRPr/>
          </a:p>
        </p:txBody>
      </p:sp>
      <p:pic>
        <p:nvPicPr>
          <p:cNvPr id="160" name="Google Shape;160;g38e4ddddeb2_0_34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>
            <a:off x="228382" y="208118"/>
            <a:ext cx="1187907" cy="36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8e4ddddeb2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4005" y="1139557"/>
            <a:ext cx="5635987" cy="37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rs Technology Innovation Newsletter by Slidesgo">
  <a:themeElements>
    <a:clrScheme name="Simple Light">
      <a:dk1>
        <a:srgbClr val="FFFFFF"/>
      </a:dk1>
      <a:lt1>
        <a:srgbClr val="0B171E"/>
      </a:lt1>
      <a:dk2>
        <a:srgbClr val="1F3947"/>
      </a:dk2>
      <a:lt2>
        <a:srgbClr val="2DCECF"/>
      </a:lt2>
      <a:accent1>
        <a:srgbClr val="80C3C3"/>
      </a:accent1>
      <a:accent2>
        <a:srgbClr val="B8DDDD"/>
      </a:accent2>
      <a:accent3>
        <a:srgbClr val="E0EEEE"/>
      </a:accent3>
      <a:accent4>
        <a:srgbClr val="D01A3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